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6" r:id="rId11"/>
    <p:sldId id="278" r:id="rId12"/>
    <p:sldId id="277" r:id="rId13"/>
    <p:sldId id="284" r:id="rId14"/>
    <p:sldId id="285" r:id="rId15"/>
    <p:sldId id="263" r:id="rId16"/>
    <p:sldId id="282" r:id="rId17"/>
    <p:sldId id="275" r:id="rId18"/>
    <p:sldId id="276" r:id="rId19"/>
    <p:sldId id="283" r:id="rId20"/>
    <p:sldId id="280" r:id="rId21"/>
    <p:sldId id="281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C4FC"/>
    <a:srgbClr val="DA2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7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2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8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308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20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50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47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29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5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6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9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52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20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5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5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8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23562" y="5387546"/>
            <a:ext cx="8689976" cy="1025023"/>
          </a:xfrm>
        </p:spPr>
        <p:txBody>
          <a:bodyPr/>
          <a:lstStyle/>
          <a:p>
            <a:r>
              <a:rPr lang="en-AU" dirty="0" smtClean="0"/>
              <a:t>Titanic project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5687" y="6310335"/>
            <a:ext cx="7468489" cy="476359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Python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954" y="260078"/>
            <a:ext cx="9078097" cy="4885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62253" y="6310335"/>
            <a:ext cx="119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/>
              <a:t>B.Anjalika</a:t>
            </a:r>
            <a:endParaRPr lang="en-AU" dirty="0"/>
          </a:p>
        </p:txBody>
      </p:sp>
      <p:pic>
        <p:nvPicPr>
          <p:cNvPr id="6" name="celine-dion-my-heart-will-go-on-love-theme-from-titani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9762" y="54229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1200">
              <a:srgbClr val="E1ED39"/>
            </a:gs>
            <a:gs pos="29000">
              <a:srgbClr val="FFFF00">
                <a:lumMod val="61000"/>
              </a:srgb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25" y="727788"/>
            <a:ext cx="10658475" cy="2865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741" y="3855309"/>
            <a:ext cx="4924425" cy="2870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8147" y="139959"/>
            <a:ext cx="348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 smtClean="0"/>
              <a:t>Reshaping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1900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00">
                <a:lumMod val="56000"/>
              </a:srgb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009" y="357702"/>
            <a:ext cx="7515225" cy="260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422" y="3076703"/>
            <a:ext cx="9115425" cy="332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588" y="-10932"/>
            <a:ext cx="3481118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04" y="461219"/>
            <a:ext cx="4467225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29" y="6252419"/>
            <a:ext cx="9972675" cy="371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590" y="2690069"/>
            <a:ext cx="5972175" cy="3562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61861" y="0"/>
            <a:ext cx="5901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3200" b="1" dirty="0">
                <a:solidFill>
                  <a:schemeClr val="accent6"/>
                </a:solidFill>
              </a:rPr>
              <a:t>Visualization</a:t>
            </a:r>
            <a:r>
              <a:rPr lang="en-AU" sz="2800" b="1" dirty="0">
                <a:solidFill>
                  <a:schemeClr val="accent6"/>
                </a:solidFill>
              </a:rPr>
              <a:t> and 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2993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28" y="149290"/>
            <a:ext cx="9334500" cy="62215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781" y="6370864"/>
            <a:ext cx="3276600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81" y="0"/>
            <a:ext cx="601727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5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4" y="239000"/>
            <a:ext cx="9829800" cy="6753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81" y="156406"/>
            <a:ext cx="601727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6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" y="868577"/>
            <a:ext cx="2703710" cy="1858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6" y="2997904"/>
            <a:ext cx="2252791" cy="714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279" y="4333940"/>
            <a:ext cx="3366083" cy="224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870" y="4189445"/>
            <a:ext cx="7023086" cy="2668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562" y="177282"/>
            <a:ext cx="6876662" cy="3916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637" y="-23363"/>
            <a:ext cx="6017274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6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00" y="4823925"/>
            <a:ext cx="7486650" cy="2118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94" y="177283"/>
            <a:ext cx="7936463" cy="4562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64123" y="3675837"/>
            <a:ext cx="4978472" cy="6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55" y="515127"/>
            <a:ext cx="7648575" cy="483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20" y="891915"/>
            <a:ext cx="676715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6687"/>
            <a:ext cx="60960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815"/>
            <a:ext cx="3804559" cy="5066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559" y="81253"/>
            <a:ext cx="8304244" cy="4798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48" y="81253"/>
            <a:ext cx="676715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6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200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039463"/>
              </p:ext>
            </p:extLst>
          </p:nvPr>
        </p:nvGraphicFramePr>
        <p:xfrm>
          <a:off x="2882958" y="1924654"/>
          <a:ext cx="5368514" cy="3880608"/>
        </p:xfrm>
        <a:graphic>
          <a:graphicData uri="http://schemas.openxmlformats.org/drawingml/2006/table">
            <a:tbl>
              <a:tblPr/>
              <a:tblGrid>
                <a:gridCol w="1286153"/>
                <a:gridCol w="1395501"/>
                <a:gridCol w="2686860"/>
              </a:tblGrid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 dirty="0"/>
                        <a:t>Variable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 dirty="0">
                          <a:effectLst/>
                        </a:rPr>
                        <a:t>Definition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Key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 dirty="0"/>
                        <a:t>Survival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Survival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0 = No, 1 = Yes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 dirty="0" err="1"/>
                        <a:t>Pclass</a:t>
                      </a:r>
                      <a:endParaRPr lang="en-AU" sz="1300" dirty="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Ticket class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1 = 1st, 2 = 2nd, 3 = 3rd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 dirty="0"/>
                        <a:t>Sex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Sex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 dirty="0"/>
                        <a:t>Age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Age in years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12">
                <a:tc>
                  <a:txBody>
                    <a:bodyPr/>
                    <a:lstStyle/>
                    <a:p>
                      <a:pPr rtl="0"/>
                      <a:r>
                        <a:rPr lang="en-AU" sz="1300" dirty="0" err="1"/>
                        <a:t>SibSp</a:t>
                      </a:r>
                      <a:endParaRPr lang="en-AU" sz="1300" dirty="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 dirty="0">
                          <a:effectLst/>
                        </a:rPr>
                        <a:t># of siblings / spouses aboard the Titanic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 dirty="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312"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Parch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 dirty="0">
                          <a:effectLst/>
                        </a:rPr>
                        <a:t># of parents / children aboard the Titanic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Ticket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 dirty="0">
                          <a:effectLst/>
                        </a:rPr>
                        <a:t>Ticket number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Fare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Passenger fare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282"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Cabin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 dirty="0">
                          <a:effectLst/>
                        </a:rPr>
                        <a:t>Cabin number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AU" sz="1300"/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770">
                <a:tc>
                  <a:txBody>
                    <a:bodyPr/>
                    <a:lstStyle/>
                    <a:p>
                      <a:pPr rtl="0"/>
                      <a:r>
                        <a:rPr lang="en-AU" sz="1300"/>
                        <a:t>Embarked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en-AU" sz="1300">
                          <a:effectLst/>
                        </a:rPr>
                        <a:t>Port of Embarkation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AU" sz="1300" dirty="0"/>
                        <a:t>C = Cherbourg, Q = Queenstown, S = Southampton</a:t>
                      </a:r>
                    </a:p>
                  </a:txBody>
                  <a:tcPr marL="64608" marR="64608" marT="32304" marB="323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805882" y="937403"/>
            <a:ext cx="3522666" cy="710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Data Dictionary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13" y="5526638"/>
            <a:ext cx="8191500" cy="1276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87" y="0"/>
            <a:ext cx="7508003" cy="5383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355" y="370529"/>
            <a:ext cx="2317118" cy="499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07" y="1479744"/>
            <a:ext cx="676715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3C4FC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5617029"/>
            <a:ext cx="6242180" cy="8210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69" y="0"/>
            <a:ext cx="4749282" cy="2085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69" y="2085392"/>
            <a:ext cx="4898572" cy="34523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7320" y="1826081"/>
            <a:ext cx="275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Combined Feature Relations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246" y="556854"/>
            <a:ext cx="676715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9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0414" y="517610"/>
            <a:ext cx="274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u="sng" dirty="0"/>
              <a:t>Statistical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079" y="1136177"/>
            <a:ext cx="705802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775" y="4428353"/>
            <a:ext cx="52101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"/>
            <a:ext cx="7067550" cy="1724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8491"/>
            <a:ext cx="5848350" cy="1543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50605"/>
            <a:ext cx="6286500" cy="1619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67550" y="1973381"/>
            <a:ext cx="49015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000" b="1" i="1" dirty="0" smtClean="0">
                <a:solidFill>
                  <a:srgbClr val="0070C0"/>
                </a:solidFill>
                <a:latin typeface="Algerian" panose="04020705040A02060702" pitchFamily="82" charset="0"/>
              </a:rPr>
              <a:t>Summary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AU" b="1" dirty="0">
              <a:solidFill>
                <a:srgbClr val="0070C0"/>
              </a:solidFill>
              <a:latin typeface="Algerian" panose="04020705040A02060702" pitchFamily="82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AU" b="1" dirty="0" smtClean="0">
                <a:solidFill>
                  <a:srgbClr val="0070C0"/>
                </a:solidFill>
                <a:latin typeface="Algerian" panose="04020705040A02060702" pitchFamily="82" charset="0"/>
              </a:rPr>
              <a:t>This </a:t>
            </a:r>
            <a:r>
              <a:rPr lang="en-AU" b="1" dirty="0">
                <a:solidFill>
                  <a:srgbClr val="0070C0"/>
                </a:solidFill>
                <a:latin typeface="Algerian" panose="04020705040A02060702" pitchFamily="82" charset="0"/>
              </a:rPr>
              <a:t>data set has 891 raw and 9 columns.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0070C0"/>
                </a:solidFill>
                <a:latin typeface="Algerian" panose="04020705040A02060702" pitchFamily="82" charset="0"/>
              </a:rPr>
              <a:t>only 38% passenger survived during that tragedy.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0070C0"/>
                </a:solidFill>
                <a:latin typeface="Algerian" panose="04020705040A02060702" pitchFamily="82" charset="0"/>
              </a:rPr>
              <a:t>~74% female passenger survived, while only ~19% male passenger survived.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rgbClr val="0070C0"/>
                </a:solidFill>
                <a:latin typeface="Algerian" panose="04020705040A02060702" pitchFamily="82" charset="0"/>
              </a:rPr>
              <a:t>~63% first class passengers survived, while only 24% lower class passenger survived.</a:t>
            </a:r>
            <a:endParaRPr lang="en-AU" b="1" i="0" dirty="0">
              <a:solidFill>
                <a:srgbClr val="0070C0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250" y="6277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https://www.kaggle.com/masumrumi/a-statistical-analysis-ml-workflow-of-titanic#Part-4:-Statistical-Overview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652" y="312762"/>
            <a:ext cx="2920237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7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32670" y="1582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i="1" u="sng" dirty="0"/>
              <a:t>Correlation</a:t>
            </a:r>
          </a:p>
          <a:p>
            <a:endParaRPr lang="en-AU" dirty="0"/>
          </a:p>
          <a:p>
            <a:r>
              <a:rPr lang="en-AU" dirty="0" smtClean="0"/>
              <a:t>correlation </a:t>
            </a:r>
            <a:r>
              <a:rPr lang="en-AU" dirty="0"/>
              <a:t>between survived and other features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553" y="1198250"/>
            <a:ext cx="7248525" cy="2590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4567942"/>
            <a:ext cx="4876800" cy="2206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137" y="4688436"/>
            <a:ext cx="4657725" cy="2095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4315" y="3947663"/>
            <a:ext cx="4242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Sex is the most important correlated feature with Survived(dependent variable) feature followed by </a:t>
            </a:r>
            <a:r>
              <a:rPr lang="en-AU" sz="1200" dirty="0" err="1"/>
              <a:t>Pclass</a:t>
            </a:r>
            <a:r>
              <a:rPr lang="en-AU" sz="1200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3242" y="4007910"/>
            <a:ext cx="4901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latin typeface="Atlas Grotesk"/>
              </a:rPr>
              <a:t>Squaring the correlation feature not only gives on positive correlations but also amplifies the relationships.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0495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2871" y="1004318"/>
            <a:ext cx="37564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i="1" u="sng" dirty="0"/>
              <a:t>Positive Correlation Features</a:t>
            </a:r>
            <a:r>
              <a:rPr lang="en-AU" dirty="0"/>
              <a:t>:</a:t>
            </a:r>
          </a:p>
          <a:p>
            <a:r>
              <a:rPr lang="en-AU" dirty="0"/>
              <a:t>Fare and Survived: 0.26</a:t>
            </a:r>
          </a:p>
          <a:p>
            <a:endParaRPr lang="en-AU" dirty="0" smtClean="0"/>
          </a:p>
          <a:p>
            <a:r>
              <a:rPr lang="en-AU" i="1" u="sng" dirty="0" smtClean="0"/>
              <a:t>Negative </a:t>
            </a:r>
            <a:r>
              <a:rPr lang="en-AU" i="1" u="sng" dirty="0"/>
              <a:t>Correlation Features</a:t>
            </a:r>
            <a:r>
              <a:rPr lang="en-AU" dirty="0" smtClean="0"/>
              <a:t>:</a:t>
            </a:r>
          </a:p>
          <a:p>
            <a:r>
              <a:rPr lang="en-AU" dirty="0" smtClean="0"/>
              <a:t>Fare </a:t>
            </a:r>
            <a:r>
              <a:rPr lang="en-AU" dirty="0"/>
              <a:t>and </a:t>
            </a:r>
            <a:r>
              <a:rPr lang="en-AU" dirty="0" err="1"/>
              <a:t>Pclass</a:t>
            </a:r>
            <a:r>
              <a:rPr lang="en-AU" dirty="0"/>
              <a:t>: -0.6</a:t>
            </a:r>
          </a:p>
          <a:p>
            <a:r>
              <a:rPr lang="en-AU" dirty="0"/>
              <a:t>Sex and Survived: -0.55</a:t>
            </a:r>
          </a:p>
          <a:p>
            <a:r>
              <a:rPr lang="en-AU" dirty="0" err="1"/>
              <a:t>Pclass</a:t>
            </a:r>
            <a:r>
              <a:rPr lang="en-AU" dirty="0"/>
              <a:t> and Survived: -0.33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52" y="4413380"/>
            <a:ext cx="7896225" cy="2444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59" y="0"/>
            <a:ext cx="6171105" cy="43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A2406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66767" y="91096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Null Hypothesis (H0): There is no difference in the survival rate between the young and old passengers.</a:t>
            </a:r>
          </a:p>
          <a:p>
            <a:endParaRPr lang="en-AU" dirty="0"/>
          </a:p>
          <a:p>
            <a:r>
              <a:rPr lang="en-AU" dirty="0"/>
              <a:t>Alternative Hypothesis (HA): There is a difference in the survival rate between the young and old passengers.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44" y="2973860"/>
            <a:ext cx="8859537" cy="38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A2406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08" y="990600"/>
            <a:ext cx="6169498" cy="2099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171" y="3927517"/>
            <a:ext cx="4600575" cy="10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952" y="3111071"/>
            <a:ext cx="9906000" cy="348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731" y="0"/>
            <a:ext cx="62007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9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A2406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33" y="724157"/>
            <a:ext cx="89535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8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50">
                <a:lumMod val="92000"/>
                <a:lumOff val="8000"/>
              </a:srgb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02563" y="16595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https://www.kaggle.com/masumrumi/a-statistical-analysis-ml-workflow-of-titanic/notebook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04049" y="979714"/>
            <a:ext cx="3125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Thank You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74" y="4106687"/>
            <a:ext cx="1532238" cy="2687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739" y="4073303"/>
            <a:ext cx="1744824" cy="272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8225"/>
            <a:ext cx="2895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86648" y="547821"/>
            <a:ext cx="3072714" cy="14773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AU" dirty="0"/>
              <a:t># Load necessary libraries</a:t>
            </a:r>
          </a:p>
          <a:p>
            <a:r>
              <a:rPr lang="en-AU" dirty="0"/>
              <a:t>import pandas as </a:t>
            </a:r>
            <a:r>
              <a:rPr lang="en-AU" dirty="0" err="1"/>
              <a:t>pd</a:t>
            </a:r>
            <a:endParaRPr lang="en-AU" dirty="0"/>
          </a:p>
          <a:p>
            <a:r>
              <a:rPr lang="en-AU" dirty="0"/>
              <a:t>import </a:t>
            </a:r>
            <a:r>
              <a:rPr lang="en-AU" dirty="0" err="1"/>
              <a:t>numpy</a:t>
            </a:r>
            <a:r>
              <a:rPr lang="en-AU" dirty="0"/>
              <a:t> as np</a:t>
            </a:r>
          </a:p>
          <a:p>
            <a:r>
              <a:rPr lang="en-AU" dirty="0"/>
              <a:t>import </a:t>
            </a:r>
            <a:r>
              <a:rPr lang="en-AU" dirty="0" err="1"/>
              <a:t>matplotlib.pyplot</a:t>
            </a:r>
            <a:r>
              <a:rPr lang="en-AU" dirty="0"/>
              <a:t> as </a:t>
            </a:r>
            <a:r>
              <a:rPr lang="en-AU" dirty="0" err="1" smtClean="0"/>
              <a:t>plt</a:t>
            </a:r>
            <a:endParaRPr lang="en-AU" dirty="0"/>
          </a:p>
          <a:p>
            <a:r>
              <a:rPr lang="en-AU" dirty="0"/>
              <a:t>%</a:t>
            </a:r>
            <a:r>
              <a:rPr lang="en-AU" dirty="0" err="1"/>
              <a:t>matplotlib</a:t>
            </a:r>
            <a:r>
              <a:rPr lang="en-AU" dirty="0"/>
              <a:t> inline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34853" y="2367504"/>
            <a:ext cx="217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Loading Dataset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4080410" y="28650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/>
              <a:t># Read Titanic Dataset</a:t>
            </a:r>
          </a:p>
          <a:p>
            <a:r>
              <a:rPr lang="en-AU" dirty="0" smtClean="0"/>
              <a:t>titanic </a:t>
            </a:r>
            <a:r>
              <a:rPr lang="en-AU" dirty="0"/>
              <a:t>= </a:t>
            </a:r>
            <a:r>
              <a:rPr lang="en-AU" dirty="0" err="1"/>
              <a:t>pd.read_csv</a:t>
            </a:r>
            <a:r>
              <a:rPr lang="en-AU" dirty="0"/>
              <a:t>(</a:t>
            </a:r>
            <a:r>
              <a:rPr lang="en-AU" dirty="0" smtClean="0"/>
              <a:t>'titanic_train.csv</a:t>
            </a:r>
            <a:r>
              <a:rPr lang="en-AU" dirty="0"/>
              <a:t>')</a:t>
            </a:r>
          </a:p>
          <a:p>
            <a:r>
              <a:rPr lang="en-AU" dirty="0"/>
              <a:t>titanic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044779"/>
            <a:ext cx="10077450" cy="21965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70421" y="-98510"/>
            <a:ext cx="4022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Importing Necessary Libraries and datasets</a:t>
            </a:r>
          </a:p>
        </p:txBody>
      </p:sp>
    </p:spTree>
    <p:extLst>
      <p:ext uri="{BB962C8B-B14F-4D97-AF65-F5344CB8AC3E}">
        <p14:creationId xmlns:p14="http://schemas.microsoft.com/office/powerpoint/2010/main" val="31626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5" y="1688757"/>
            <a:ext cx="9507017" cy="4537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36208" y="311663"/>
            <a:ext cx="250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i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Glimpse of the Datasets</a:t>
            </a:r>
          </a:p>
        </p:txBody>
      </p:sp>
    </p:spTree>
    <p:extLst>
      <p:ext uri="{BB962C8B-B14F-4D97-AF65-F5344CB8AC3E}">
        <p14:creationId xmlns:p14="http://schemas.microsoft.com/office/powerpoint/2010/main" val="132578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838200"/>
            <a:ext cx="33432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1268962"/>
            <a:ext cx="7362825" cy="39730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04547" y="239877"/>
            <a:ext cx="2963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u="sng" dirty="0">
                <a:solidFill>
                  <a:schemeClr val="accent4">
                    <a:lumMod val="75000"/>
                  </a:schemeClr>
                </a:solidFill>
              </a:rPr>
              <a:t> Dealing with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9752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>
                <a:lumMod val="7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66" y="1902722"/>
            <a:ext cx="3733800" cy="2695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404" y="1902722"/>
            <a:ext cx="3505200" cy="2705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05" y="168302"/>
            <a:ext cx="29994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9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61" y="2845836"/>
            <a:ext cx="7867746" cy="37488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58692" y="12689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AU" b="1" u="sng" dirty="0"/>
              <a:t>Fill Null </a:t>
            </a:r>
            <a:r>
              <a:rPr lang="en-AU" b="1" u="sng" dirty="0" smtClean="0"/>
              <a:t>Values</a:t>
            </a:r>
            <a:endParaRPr lang="en-AU" b="1" u="sng" dirty="0"/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Is there any null values in any columns?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Identify </a:t>
            </a:r>
            <a:r>
              <a:rPr lang="en-AU" dirty="0"/>
              <a:t>those columns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599" y="258641"/>
            <a:ext cx="29994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2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743075"/>
            <a:ext cx="10715625" cy="3371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253" y="354915"/>
            <a:ext cx="29994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2844</TotalTime>
  <Words>325</Words>
  <Application>Microsoft Office PowerPoint</Application>
  <PresentationFormat>Widescreen</PresentationFormat>
  <Paragraphs>74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Algerian</vt:lpstr>
      <vt:lpstr>Arial</vt:lpstr>
      <vt:lpstr>Atlas Grotesk</vt:lpstr>
      <vt:lpstr>inherit</vt:lpstr>
      <vt:lpstr>Tw Cen MT</vt:lpstr>
      <vt:lpstr>Droplet</vt:lpstr>
      <vt:lpstr>Titanic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Titanic project</dc:title>
  <dc:creator>Ketha</dc:creator>
  <cp:lastModifiedBy>Ketha</cp:lastModifiedBy>
  <cp:revision>43</cp:revision>
  <dcterms:created xsi:type="dcterms:W3CDTF">2019-10-10T11:02:45Z</dcterms:created>
  <dcterms:modified xsi:type="dcterms:W3CDTF">2019-10-15T12:17:25Z</dcterms:modified>
</cp:coreProperties>
</file>